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3" r:id="rId2"/>
    <p:sldId id="261" r:id="rId3"/>
    <p:sldId id="262" r:id="rId4"/>
    <p:sldId id="256" r:id="rId5"/>
    <p:sldId id="258" r:id="rId6"/>
    <p:sldId id="259" r:id="rId7"/>
    <p:sldId id="257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60" r:id="rId16"/>
    <p:sldId id="264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/>
    <p:restoredTop sz="90741"/>
  </p:normalViewPr>
  <p:slideViewPr>
    <p:cSldViewPr snapToGrid="0" snapToObjects="1">
      <p:cViewPr varScale="1">
        <p:scale>
          <a:sx n="103" d="100"/>
          <a:sy n="103" d="100"/>
        </p:scale>
        <p:origin x="8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41B0B-36D2-DF42-9972-B7B3587CC21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2AA2D-2F3F-B64A-8126-87A60088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take advice from the guy who couldn't even think of a name for this talk?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Embarrassing - </a:t>
            </a:r>
            <a:r>
              <a:rPr lang="en-US" dirty="0" err="1"/>
              <a:t>uni</a:t>
            </a:r>
            <a:r>
              <a:rPr lang="en-US" dirty="0"/>
              <a:t> comp graphics</a:t>
            </a:r>
          </a:p>
          <a:p>
            <a:r>
              <a:rPr lang="en-US" dirty="0"/>
              <a:t>3000 lines of code</a:t>
            </a:r>
          </a:p>
          <a:p>
            <a:endParaRPr lang="en-US" dirty="0"/>
          </a:p>
          <a:p>
            <a:r>
              <a:rPr lang="en-US" dirty="0"/>
              <a:t>Disclaimer</a:t>
            </a:r>
          </a:p>
          <a:p>
            <a:r>
              <a:rPr lang="en-US" dirty="0"/>
              <a:t>longest most uninformative variable names</a:t>
            </a:r>
          </a:p>
          <a:p>
            <a:r>
              <a:rPr lang="en-US" dirty="0"/>
              <a:t>unhelpful comments</a:t>
            </a:r>
          </a:p>
          <a:p>
            <a:endParaRPr lang="en-US" dirty="0"/>
          </a:p>
          <a:p>
            <a:r>
              <a:rPr lang="en-US" dirty="0"/>
              <a:t>To name well - you have to really understand it and distill that information. 	</a:t>
            </a:r>
          </a:p>
          <a:p>
            <a:r>
              <a:rPr lang="en-US" dirty="0"/>
              <a:t>"Don't fool yourself and you are the easiest person to fool.”</a:t>
            </a:r>
          </a:p>
          <a:p>
            <a:endParaRPr lang="en-US" dirty="0"/>
          </a:p>
          <a:p>
            <a:r>
              <a:rPr lang="en-US" dirty="0"/>
              <a:t>salt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are fine to just be x</a:t>
            </a:r>
          </a:p>
          <a:p>
            <a:endParaRPr lang="en-US" dirty="0"/>
          </a:p>
          <a:p>
            <a:r>
              <a:rPr lang="en-US" dirty="0"/>
              <a:t>unless they have a non-obvious meaning can't otherwise be inferred.</a:t>
            </a:r>
          </a:p>
          <a:p>
            <a:endParaRPr lang="en-US" dirty="0"/>
          </a:p>
          <a:p>
            <a:r>
              <a:rPr lang="en-US" dirty="0"/>
              <a:t>learnt a new word for ’non-obvious’ - ironic</a:t>
            </a:r>
          </a:p>
          <a:p>
            <a:endParaRPr lang="en-US" dirty="0"/>
          </a:p>
          <a:p>
            <a:r>
              <a:rPr lang="en-US" dirty="0"/>
              <a:t>ranks up there in irony with one of my </a:t>
            </a:r>
            <a:r>
              <a:rPr lang="en-US" dirty="0" err="1"/>
              <a:t>favourite</a:t>
            </a:r>
            <a:r>
              <a:rPr lang="en-US" dirty="0"/>
              <a:t> words</a:t>
            </a:r>
          </a:p>
          <a:p>
            <a:endParaRPr lang="en-US" dirty="0"/>
          </a:p>
          <a:p>
            <a:r>
              <a:rPr lang="en-US" dirty="0"/>
              <a:t>English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Being consistent is more important than trying to impose rules on a system that isn't using them already.</a:t>
            </a:r>
          </a:p>
          <a:p>
            <a:r>
              <a:rPr lang="en-GB" sz="1200" dirty="0"/>
              <a:t>If you are in a position to change or influence the syntax rules so that they are more consistent (or more sane), do it. </a:t>
            </a:r>
          </a:p>
          <a:p>
            <a:r>
              <a:rPr lang="en-GB" sz="1200" dirty="0"/>
              <a:t>Otherwise, make the </a:t>
            </a:r>
            <a:r>
              <a:rPr lang="en-GB" sz="1200" dirty="0" err="1"/>
              <a:t>suckrifice</a:t>
            </a:r>
            <a:r>
              <a:rPr lang="en-GB" sz="1200" dirty="0"/>
              <a:t>. </a:t>
            </a:r>
          </a:p>
          <a:p>
            <a:r>
              <a:rPr lang="en-GB" sz="1200" dirty="0"/>
              <a:t>Consistent is more important.</a:t>
            </a:r>
          </a:p>
          <a:p>
            <a:endParaRPr lang="en-GB" sz="1200" dirty="0"/>
          </a:p>
          <a:p>
            <a:r>
              <a:rPr lang="en-GB" sz="1200" dirty="0"/>
              <a:t>Optimal not always most popular</a:t>
            </a:r>
          </a:p>
          <a:p>
            <a:r>
              <a:rPr lang="en-GB" sz="1200" dirty="0"/>
              <a:t>look at languages </a:t>
            </a:r>
            <a:r>
              <a:rPr lang="en-GB" sz="1200" dirty="0" err="1"/>
              <a:t>Espiranto</a:t>
            </a:r>
            <a:r>
              <a:rPr lang="en-GB" sz="1200" dirty="0"/>
              <a:t> – </a:t>
            </a:r>
          </a:p>
          <a:p>
            <a:r>
              <a:rPr lang="en-GB" sz="1200" dirty="0"/>
              <a:t>most widely spoken internationally auxiliary language IAL, auxlang) </a:t>
            </a:r>
          </a:p>
          <a:p>
            <a:r>
              <a:rPr lang="en-GB" sz="1200" dirty="0"/>
              <a:t>who doesn't need another TLA to learn</a:t>
            </a:r>
          </a:p>
          <a:p>
            <a:endParaRPr lang="en-GB" sz="1200" dirty="0"/>
          </a:p>
          <a:p>
            <a:r>
              <a:rPr lang="en-GB" sz="1200" dirty="0"/>
              <a:t>simple, consistent, easy to learn </a:t>
            </a:r>
          </a:p>
          <a:p>
            <a:r>
              <a:rPr lang="en-GB" sz="1200" dirty="0"/>
              <a:t>(1000 native, 63000-2 million)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3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time – computer graphics engine in 2 weeks – everything goes out of the window – including the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notepad as a team</a:t>
            </a:r>
          </a:p>
          <a:p>
            <a:r>
              <a:rPr lang="en-US" dirty="0"/>
              <a:t>looks wrong - spelling -&gt; tell when it's written down</a:t>
            </a:r>
          </a:p>
          <a:p>
            <a:endParaRPr lang="en-US" dirty="0"/>
          </a:p>
          <a:p>
            <a:r>
              <a:rPr lang="en-US" dirty="0"/>
              <a:t>temporary is permanent</a:t>
            </a:r>
          </a:p>
          <a:p>
            <a:r>
              <a:rPr lang="en-US" dirty="0"/>
              <a:t>	-&gt; get it right 1st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Thanks for coming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Happy to know it's not my advice – programmer of 10+ years exception not found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</a:p>
          <a:p>
            <a:endParaRPr lang="en-US" dirty="0"/>
          </a:p>
          <a:p>
            <a:r>
              <a:rPr lang="en-US" dirty="0"/>
              <a:t>John Smith  (surname)</a:t>
            </a:r>
          </a:p>
          <a:p>
            <a:endParaRPr lang="en-US" dirty="0"/>
          </a:p>
          <a:p>
            <a:r>
              <a:rPr lang="en-US" dirty="0"/>
              <a:t>be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said Jon Snow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7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acronym is well known within team its fine</a:t>
            </a:r>
          </a:p>
          <a:p>
            <a:endParaRPr lang="en-US" dirty="0"/>
          </a:p>
          <a:p>
            <a:r>
              <a:rPr lang="en-US" dirty="0"/>
              <a:t>Bonus acronym </a:t>
            </a:r>
          </a:p>
          <a:p>
            <a:r>
              <a:rPr lang="en-US" dirty="0"/>
              <a:t>XNA recursive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1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bio at </a:t>
            </a:r>
            <a:r>
              <a:rPr lang="en-US" dirty="0" err="1"/>
              <a:t>uni</a:t>
            </a:r>
            <a:endParaRPr lang="en-US" dirty="0"/>
          </a:p>
          <a:p>
            <a:endParaRPr lang="en-US" dirty="0"/>
          </a:p>
          <a:p>
            <a:r>
              <a:rPr lang="en-US" dirty="0"/>
              <a:t>20 authors, peer reviewed </a:t>
            </a:r>
          </a:p>
          <a:p>
            <a:endParaRPr lang="en-US" dirty="0"/>
          </a:p>
          <a:p>
            <a:r>
              <a:rPr lang="en-US" dirty="0"/>
              <a:t>not one questioned acronym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 a codebase that is all in Arabic – better get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1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hungarian</a:t>
            </a:r>
            <a:r>
              <a:rPr lang="en-US" dirty="0"/>
              <a:t> notation</a:t>
            </a:r>
          </a:p>
          <a:p>
            <a:r>
              <a:rPr lang="en-US" dirty="0"/>
              <a:t>doesn't add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2AA2D-2F3F-B64A-8126-87A600880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0BBB-4F34-9C48-9926-8659C1B2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D55E1-C27A-C242-B639-DFAC423C6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BEAC-4800-9A42-9BC4-65B0AEA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62599-EA28-FA4A-AB53-2576A680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2A46-8001-9E47-8458-BC94EB19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3B6B-0362-C648-A5D4-8F5519AF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607D-6C9E-9A43-A9FD-BF300E949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A0D0-973A-2B47-8E36-380992B9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8680A-14B0-7B43-BFB7-1588964F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9AAD-E951-044C-B0AE-8C6663A7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42945-DE71-294B-A41D-AAD86CB4C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23D4-CDCD-464C-BAA4-2CB738B71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F6A9-CA02-5342-9A28-A75A21E9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E0F83-8B8B-3B46-9ACA-CA0D770A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B291-753A-1044-90BC-7E8428B4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77D3-A0CE-6A4D-992C-1D50B30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A3E7-ACB4-3F42-BA2D-B4D386AE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C550-D3CD-8140-8CCE-DD065B02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8CC0-3EDE-894F-97E1-C30E64B2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C7C9C-B800-7448-B9FE-16AE984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4020-3005-5A44-94DC-15DC0062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0E3E-2251-B443-A31A-DFE44BA84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8C73-0221-8642-906F-EA2146F7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1943-9913-2643-B619-1F932F35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8F93-9FCC-7C4E-B9D2-9FAE0EF0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75CF-DE09-8846-96E7-348F5534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0FD5-C35B-6643-A66B-58FE6B36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170D1-448C-4248-87A7-CC636556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B70D6-1184-C641-AA8D-8E60415C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3B219-341E-0848-A8A3-9D7E92D8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AFE84-AA71-FA4A-AD91-D30C2C53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6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7BBE-2542-984D-87A4-1183341C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9D978-5B60-634A-AC44-D7F2171E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EC2FA-0F2D-0C49-9226-7DEBF0794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35AF0-E8A3-BC48-B7E9-279E1D718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E6A95-0E9B-F449-91D7-AA8CBA02F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C7199-2853-A644-9675-B5E67DCA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B856-42AA-5843-A805-E457D812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E4798-EEA6-3D44-887F-1B667D88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0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B2AF-01E7-8741-A65B-91671A42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7B666-FF09-C94A-A405-0B1CAB7B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5E48-C823-E746-B29E-031AB76E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D6D18-244B-264C-971B-83FC53F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F4C97-4CC7-8244-BF93-2FE3B9EE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7D986-9843-A74B-A166-8A04CEE4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635-21A4-864F-9403-8743788E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0E33-F93A-BE4C-B54F-DEB75E52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4B8F-FB28-7741-9D7C-E47F2F12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ACF82-C7F8-0943-8F84-187A758E0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82EFD-5104-974E-99DD-8E3A89CC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666C6-D0FA-284F-AD89-5F777CA3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2F85-A693-8E42-AC71-C89D475F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5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0B38-43F7-E44D-AD6C-139620FF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69C36-456D-7542-9E29-0FBC69020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2AE79-3FA4-6C4A-88F6-D6AA394E4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12F9E-7CCB-1044-9F40-EBF8BBE5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1A859-F23D-7B4E-8ED8-4EA9AFE3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6F2A-5083-5547-8426-8EA051E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31401-FFF4-9345-9344-0F452493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9FF58-B111-9046-B693-D2C3A1DF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AAA88-1E39-9B4F-8336-01A1E9B50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64F3-DFCB-E946-B7B9-C963A4A029C6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99DFF-D30E-CD4A-9732-A0F8BD0AC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96D-A22D-7840-973D-451CE6AF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3678C-A33A-AE42-9608-9DAAAA22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5187-3884-234A-8F87-18FA6E15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Naming things is not hard. “There are only two hard things, cache… | by  Marius M | Medium">
            <a:extLst>
              <a:ext uri="{FF2B5EF4-FFF2-40B4-BE49-F238E27FC236}">
                <a16:creationId xmlns:a16="http://schemas.microsoft.com/office/drawing/2014/main" id="{7C6292BE-5353-DE48-8F3B-F72BC485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16" y="1161535"/>
            <a:ext cx="6071767" cy="45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55D2A8-F77E-5C46-B277-C5B8B7D7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874B8-EE19-844A-B83C-9B17A2862628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#6 Thou shalt not include type.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strName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“Ollie”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arru8NumberList = […]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PT - Hungarian Notation PowerPoint Presentation, free download - ID:6366847">
            <a:extLst>
              <a:ext uri="{FF2B5EF4-FFF2-40B4-BE49-F238E27FC236}">
                <a16:creationId xmlns:a16="http://schemas.microsoft.com/office/drawing/2014/main" id="{10137693-F0F6-564E-9DC7-467B43D3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56" y="1477035"/>
            <a:ext cx="6469211" cy="48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Rule #7  Thou shalt only use non-obvious words if the meaning is obvious.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2367" y="1672232"/>
            <a:ext cx="9542931" cy="4369988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x = 10; x &gt;= 0; x--)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for(int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= 10;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 &gt;= 0; </a:t>
            </a: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greenBottles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--)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72749" y="1253936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6130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Ten green bottles - BBC Teach">
            <a:extLst>
              <a:ext uri="{FF2B5EF4-FFF2-40B4-BE49-F238E27FC236}">
                <a16:creationId xmlns:a16="http://schemas.microsoft.com/office/drawing/2014/main" id="{02AED4A0-AAC7-6849-9DFF-7959E249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49" y="3518298"/>
            <a:ext cx="5099222" cy="28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38D30-B62B-D54A-A69B-64E9722B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6943"/>
            <a:ext cx="12192000" cy="2962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140A8-DFDB-C14B-9E63-7115394F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5729"/>
            <a:ext cx="12192000" cy="3926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D6D0A5-83EE-0B4D-B7B1-D697DF44A339}"/>
              </a:ext>
            </a:extLst>
          </p:cNvPr>
          <p:cNvSpPr/>
          <p:nvPr/>
        </p:nvSpPr>
        <p:spPr>
          <a:xfrm>
            <a:off x="6347820" y="1640244"/>
            <a:ext cx="4933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Non-hyphenated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EB76-678C-754E-9FCB-E431835F1213}"/>
              </a:ext>
            </a:extLst>
          </p:cNvPr>
          <p:cNvSpPr/>
          <p:nvPr/>
        </p:nvSpPr>
        <p:spPr>
          <a:xfrm>
            <a:off x="8394937" y="2622794"/>
            <a:ext cx="2660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honetic</a:t>
            </a:r>
          </a:p>
        </p:txBody>
      </p:sp>
    </p:spTree>
    <p:extLst>
      <p:ext uri="{BB962C8B-B14F-4D97-AF65-F5344CB8AC3E}">
        <p14:creationId xmlns:p14="http://schemas.microsoft.com/office/powerpoint/2010/main" val="31818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#8   Thou shalt prefer active voice.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The Importance of Active Voice in Content - Content Marketing Agency |  Content Marketing Services by CopyPress">
            <a:extLst>
              <a:ext uri="{FF2B5EF4-FFF2-40B4-BE49-F238E27FC236}">
                <a16:creationId xmlns:a16="http://schemas.microsoft.com/office/drawing/2014/main" id="{1D129C2B-F94E-0041-BC67-C2108D53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26" y="1746607"/>
            <a:ext cx="5557250" cy="41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Active voice shows that an action is being done by an object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Transpile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GetTranspiler</a:t>
            </a: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67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#9   Thou shalt use consistent syntax.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097311" y="1404643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338937" y="383670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BACBD77-1C3A-5E44-800E-0D7C4545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Consistency &gt; Optimal rules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Snake_case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Kebab-case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Monaco" pitchFamily="2" charset="77"/>
              </a:rPr>
              <a:t>camelCase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PascalCase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sWAPcASE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period.case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P_a_r_s_e_d</a:t>
            </a:r>
            <a:endParaRPr lang="en-GB" sz="2000" dirty="0">
              <a:latin typeface="Monaco" pitchFamily="2" charset="7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MiXEdCaSe</a:t>
            </a:r>
            <a:endParaRPr lang="en-GB" sz="2000" dirty="0">
              <a:latin typeface="Monaco" pitchFamily="2" charset="77"/>
            </a:endParaRPr>
          </a:p>
        </p:txBody>
      </p:sp>
      <p:pic>
        <p:nvPicPr>
          <p:cNvPr id="16386" name="Picture 2" descr="Snake case - Wikipedia">
            <a:extLst>
              <a:ext uri="{FF2B5EF4-FFF2-40B4-BE49-F238E27FC236}">
                <a16:creationId xmlns:a16="http://schemas.microsoft.com/office/drawing/2014/main" id="{6FE6B4A2-A47A-3447-BBD3-EA19E1F8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" y="1746607"/>
            <a:ext cx="5007039" cy="39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447CF-E7FE-F747-A0B2-E0750EF1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42" y="2275208"/>
            <a:ext cx="2679700" cy="288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E417CC-7A6B-1C44-B7BC-366BA30A2319}"/>
              </a:ext>
            </a:extLst>
          </p:cNvPr>
          <p:cNvSpPr/>
          <p:nvPr/>
        </p:nvSpPr>
        <p:spPr>
          <a:xfrm>
            <a:off x="5227946" y="4991692"/>
            <a:ext cx="1051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IAL</a:t>
            </a:r>
          </a:p>
        </p:txBody>
      </p:sp>
    </p:spTree>
    <p:extLst>
      <p:ext uri="{BB962C8B-B14F-4D97-AF65-F5344CB8AC3E}">
        <p14:creationId xmlns:p14="http://schemas.microsoft.com/office/powerpoint/2010/main" val="1550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#10   Thou shalt break these rules if necessary.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348037" y="120635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34034" y="3618541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1EB22D-9B05-8C47-A81D-E114057323E3}"/>
              </a:ext>
            </a:extLst>
          </p:cNvPr>
          <p:cNvSpPr txBox="1">
            <a:spLocks/>
          </p:cNvSpPr>
          <p:nvPr/>
        </p:nvSpPr>
        <p:spPr>
          <a:xfrm>
            <a:off x="93363" y="1825625"/>
            <a:ext cx="11905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(…);</a:t>
            </a:r>
          </a:p>
          <a:p>
            <a:endParaRPr lang="en-GB" sz="2000" dirty="0">
              <a:latin typeface="Monaco" pitchFamily="2" charset="77"/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28CC2-A8D4-374F-AB03-D0CFAF4F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1" y="1074131"/>
            <a:ext cx="4742465" cy="3517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980D5D-BB16-E741-ADA8-141B650E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107" y="0"/>
            <a:ext cx="88997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0B639-553F-D447-9098-F8293DF5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69" y="2180202"/>
            <a:ext cx="60833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17B0C2-EB23-8447-92DC-D4314AFBA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218" y="1668539"/>
            <a:ext cx="3911600" cy="1155700"/>
          </a:xfrm>
          <a:prstGeom prst="rect">
            <a:avLst/>
          </a:prstGeom>
        </p:spPr>
      </p:pic>
      <p:pic>
        <p:nvPicPr>
          <p:cNvPr id="17410" name="Picture 2" descr="What is Programmer Burnout? | Hacker Noon">
            <a:extLst>
              <a:ext uri="{FF2B5EF4-FFF2-40B4-BE49-F238E27FC236}">
                <a16:creationId xmlns:a16="http://schemas.microsoft.com/office/drawing/2014/main" id="{5C3385B5-BD80-BA46-BEA3-290095D3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6" y="3753831"/>
            <a:ext cx="3792152" cy="2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est of luck reaching 30, John! : funny">
            <a:extLst>
              <a:ext uri="{FF2B5EF4-FFF2-40B4-BE49-F238E27FC236}">
                <a16:creationId xmlns:a16="http://schemas.microsoft.com/office/drawing/2014/main" id="{0F232C51-ABD8-0A4C-BFC5-71AE83C2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98" y="3312377"/>
            <a:ext cx="6438918" cy="351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ULLING AN ALL NIGHTER EXPECTATION REALITY Imgflipcom Before After Tony  Stark Memes - Imgflip | Meme on ME.ME">
            <a:extLst>
              <a:ext uri="{FF2B5EF4-FFF2-40B4-BE49-F238E27FC236}">
                <a16:creationId xmlns:a16="http://schemas.microsoft.com/office/drawing/2014/main" id="{FCFFCD66-921F-4F5F-B9BA-276F06844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5"/>
          <a:stretch/>
        </p:blipFill>
        <p:spPr bwMode="auto">
          <a:xfrm>
            <a:off x="4741254" y="28364"/>
            <a:ext cx="3488211" cy="36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madan Memes to Laugh At During Iftar, Suhoor, or Masjid">
            <a:extLst>
              <a:ext uri="{FF2B5EF4-FFF2-40B4-BE49-F238E27FC236}">
                <a16:creationId xmlns:a16="http://schemas.microsoft.com/office/drawing/2014/main" id="{33C266F6-F25D-48E1-BA7B-6BEF9EBD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9" y="1346924"/>
            <a:ext cx="4572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adan for the uninitiated, as explained in memes and tweets - ABC News">
            <a:extLst>
              <a:ext uri="{FF2B5EF4-FFF2-40B4-BE49-F238E27FC236}">
                <a16:creationId xmlns:a16="http://schemas.microsoft.com/office/drawing/2014/main" id="{14208558-0188-4D3F-9326-1FDE7C79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895" y="214092"/>
            <a:ext cx="3488212" cy="34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abbreviations.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the code's primary human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include type.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non-obvious words if the meaning is obvious.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prefer active voice.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use consistent syntax.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348903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1A32-67D7-F14C-939F-A1A8D4F2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95B-0627-5148-BE56-C26DDAC9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93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 shalt be specific when naming variables during software development particularly if the context is hard to determine.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use unnecessary, </a:t>
            </a:r>
            <a:r>
              <a:rPr lang="en-GB" dirty="0"/>
              <a:t>superfluous, unneeded or useless</a:t>
            </a:r>
            <a:r>
              <a:rPr lang="en-US" dirty="0"/>
              <a:t> words.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TSNUA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Você deve usar a linguagem humana primária do código.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not make up words, this </a:t>
            </a:r>
            <a:r>
              <a:rPr lang="en-US" dirty="0" err="1"/>
              <a:t>unlightens</a:t>
            </a:r>
            <a:r>
              <a:rPr lang="en-US" dirty="0"/>
              <a:t> everyone.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strThou_shalt_not_include_type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 only use esoteric words if the meaning is non-esoteric.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active voice should be preferred by thee.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Thou shalt, use </a:t>
            </a:r>
            <a:r>
              <a:rPr lang="en-US" dirty="0" err="1"/>
              <a:t>cOnSisTeNt</a:t>
            </a:r>
            <a:r>
              <a:rPr lang="en-US" dirty="0"/>
              <a:t> syntax!?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 can break these rules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06387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4AFE-FADB-3A45-99C0-14C28038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tl;dl</a:t>
            </a:r>
            <a:r>
              <a:rPr lang="en-US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34FB-5F82-894E-9859-3DB7A6C6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 concise but specific</a:t>
            </a:r>
          </a:p>
          <a:p>
            <a:pPr marL="0" indent="0">
              <a:buNone/>
            </a:pPr>
            <a:r>
              <a:rPr lang="en-US" sz="3200" dirty="0"/>
              <a:t>or</a:t>
            </a:r>
          </a:p>
          <a:p>
            <a:r>
              <a:rPr lang="en-US" sz="3200" dirty="0"/>
              <a:t>why use lot word when few do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64CB-B08E-4282-BE62-47628726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CB43E-2B68-4400-94FB-8C216C17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64" b="58231"/>
          <a:stretch/>
        </p:blipFill>
        <p:spPr>
          <a:xfrm>
            <a:off x="4132934" y="5043484"/>
            <a:ext cx="7868592" cy="1631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09FD-E669-B54C-87CE-FCC15057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things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69F2C-3D55-4941-8A33-520E938B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3" y="1825625"/>
            <a:ext cx="119050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>
                <a:latin typeface="Monaco" pitchFamily="2" charset="77"/>
              </a:rPr>
              <a:t>currentx1ToTopVertDist</a:t>
            </a:r>
            <a:r>
              <a:rPr lang="en-GB" sz="2000" dirty="0">
                <a:latin typeface="Monaco" pitchFamily="2" charset="77"/>
              </a:rPr>
              <a:t> = </a:t>
            </a:r>
            <a:r>
              <a:rPr lang="en-GB" sz="2000" dirty="0" err="1">
                <a:latin typeface="Monaco" pitchFamily="2" charset="77"/>
              </a:rPr>
              <a:t>getDistBetweenTwoPoints</a:t>
            </a:r>
            <a:r>
              <a:rPr lang="en-GB" sz="2000" dirty="0">
                <a:latin typeface="Monaco" pitchFamily="2" charset="77"/>
              </a:rPr>
              <a:t>(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triVert1,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</a:t>
            </a:r>
            <a:r>
              <a:rPr lang="en-GB" sz="2000" dirty="0" err="1">
                <a:latin typeface="Monaco" pitchFamily="2" charset="77"/>
              </a:rPr>
              <a:t>CanvasPoint</a:t>
            </a:r>
            <a:r>
              <a:rPr lang="en-GB" sz="2000" dirty="0">
                <a:latin typeface="Monaco" pitchFamily="2" charset="77"/>
              </a:rPr>
              <a:t>(currentx1, </a:t>
            </a:r>
            <a:r>
              <a:rPr lang="en-GB" sz="2000" dirty="0" err="1">
                <a:latin typeface="Monaco" pitchFamily="2" charset="77"/>
              </a:rPr>
              <a:t>scanlineY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);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trivial case of bottom-flat triangle */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float </a:t>
            </a:r>
            <a:r>
              <a:rPr lang="en-GB" sz="2000" b="1" dirty="0" err="1">
                <a:latin typeface="Monaco" pitchFamily="2" charset="77"/>
              </a:rPr>
              <a:t>bottomFlatTopToBottomInvSlope</a:t>
            </a:r>
            <a:r>
              <a:rPr lang="en-GB" sz="2000" dirty="0">
                <a:latin typeface="Monaco" pitchFamily="2" charset="77"/>
              </a:rPr>
              <a:t> … ;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74A05-89F8-7141-9CDB-D61DF89128F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t A Fool Quotes. QuotesGram">
            <a:extLst>
              <a:ext uri="{FF2B5EF4-FFF2-40B4-BE49-F238E27FC236}">
                <a16:creationId xmlns:a16="http://schemas.microsoft.com/office/drawing/2014/main" id="{ADFEFD15-453B-8049-AEBC-A072FB770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3"/>
          <a:stretch/>
        </p:blipFill>
        <p:spPr bwMode="auto">
          <a:xfrm>
            <a:off x="3075167" y="2055813"/>
            <a:ext cx="5941440" cy="250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6F6D73-5329-471B-AF46-8D042BBF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52" y="1481980"/>
            <a:ext cx="5889733" cy="39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d Loder sur Twitter : &quot;My final word on hustle and burnout. Successful  people don't appreciate the sheer amount of good luck we had in order to  get here. So basically, take">
            <a:extLst>
              <a:ext uri="{FF2B5EF4-FFF2-40B4-BE49-F238E27FC236}">
                <a16:creationId xmlns:a16="http://schemas.microsoft.com/office/drawing/2014/main" id="{42CCB464-83B3-264C-8AD8-0E445894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A739-EDB7-114D-892B-73CF5FA7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5F22-DBAD-3C47-9A41-81872450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Content has been </a:t>
            </a:r>
            <a:r>
              <a:rPr lang="en-US" strike="sngStrike" dirty="0"/>
              <a:t>stolen</a:t>
            </a:r>
            <a:r>
              <a:rPr lang="en-US" dirty="0"/>
              <a:t> borrowed from this very useful article: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b="1" dirty="0"/>
              <a:t>Ten Commandments For Naming Your Code</a:t>
            </a:r>
            <a:r>
              <a:rPr lang="en-US" b="1" dirty="0"/>
              <a:t>” – Matthew Jones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Condensed &amp; informative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The Very Hungry Caterpillar: Amazon.co.uk: Carle, Eric: Books">
            <a:extLst>
              <a:ext uri="{FF2B5EF4-FFF2-40B4-BE49-F238E27FC236}">
                <a16:creationId xmlns:a16="http://schemas.microsoft.com/office/drawing/2014/main" id="{6351A8E4-A4C3-FB4D-A198-A6CB5AE7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20" y="2242782"/>
            <a:ext cx="5397909" cy="37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ere's my Tolkien Collection. Am I missing any Books? : lotr">
            <a:extLst>
              <a:ext uri="{FF2B5EF4-FFF2-40B4-BE49-F238E27FC236}">
                <a16:creationId xmlns:a16="http://schemas.microsoft.com/office/drawing/2014/main" id="{0B25BC75-C8D2-7649-B1D8-85AE455D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4" y="1421027"/>
            <a:ext cx="4123038" cy="30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dn't Need a new set... but they look to great : dune">
            <a:extLst>
              <a:ext uri="{FF2B5EF4-FFF2-40B4-BE49-F238E27FC236}">
                <a16:creationId xmlns:a16="http://schemas.microsoft.com/office/drawing/2014/main" id="{13F3ED99-CB5C-4B4B-B6EB-F2CBD2C4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7" y="1421027"/>
            <a:ext cx="3011960" cy="40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#1  Thou shalt be specific.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1245" y="1746607"/>
            <a:ext cx="3319243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Naming a baby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John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John Smith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X </a:t>
            </a:r>
            <a:r>
              <a:rPr lang="en-US" dirty="0" err="1">
                <a:cs typeface="Arial" panose="020B0604020202020204" pitchFamily="34" charset="0"/>
              </a:rPr>
              <a:t>Æ</a:t>
            </a:r>
            <a:r>
              <a:rPr lang="en-US" dirty="0">
                <a:cs typeface="Arial" panose="020B0604020202020204" pitchFamily="34" charset="0"/>
              </a:rPr>
              <a:t> A-12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552627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15C70-EDDE-E441-A80B-A73E11B89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3293"/>
          <a:stretch/>
        </p:blipFill>
        <p:spPr>
          <a:xfrm>
            <a:off x="2311911" y="1503115"/>
            <a:ext cx="5696239" cy="3851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A4311-1738-0B49-9D34-605323408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10" y="4162926"/>
            <a:ext cx="4441371" cy="2695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959631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BCD48-FAB3-824A-B828-560403F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10" y="1503114"/>
            <a:ext cx="3649696" cy="26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#2  Thou shalt not use unnecessary words.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E0EBD-0241-F842-9823-2142AEC61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0907" y="1746607"/>
            <a:ext cx="4279872" cy="4369988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Context matters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JonSnowPresenter</a:t>
            </a: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JonSnowGameOfThrones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Monaco" pitchFamily="2" charset="77"/>
                <a:cs typeface="Arial" panose="020B0604020202020204" pitchFamily="34" charset="0"/>
              </a:rPr>
              <a:t>JonSnowWhoKnowsNothing</a:t>
            </a: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JonSnowEpidemiologist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err="1">
                <a:latin typeface="Monaco" pitchFamily="2" charset="77"/>
                <a:cs typeface="Arial" panose="020B0604020202020204" pitchFamily="34" charset="0"/>
              </a:rPr>
              <a:t>JonSnow</a:t>
            </a:r>
            <a:endParaRPr lang="en-US" sz="20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5133458" y="125157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5400719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on Snow's Hottest Moments on Game of Thrones">
            <a:extLst>
              <a:ext uri="{FF2B5EF4-FFF2-40B4-BE49-F238E27FC236}">
                <a16:creationId xmlns:a16="http://schemas.microsoft.com/office/drawing/2014/main" id="{30D5A9A2-3765-F145-B2DF-C52E5F70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57" y="1503114"/>
            <a:ext cx="4302211" cy="430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 Snow and the Birth of Epidemiology | JSTOR Daily">
            <a:extLst>
              <a:ext uri="{FF2B5EF4-FFF2-40B4-BE49-F238E27FC236}">
                <a16:creationId xmlns:a16="http://schemas.microsoft.com/office/drawing/2014/main" id="{247C5E23-D65B-F347-8096-75FC85F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114"/>
            <a:ext cx="3753901" cy="25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nnel 4's Jon Snow, 73, announces he and wife, 46, have welcomed their  first child - Liverpool Echo">
            <a:extLst>
              <a:ext uri="{FF2B5EF4-FFF2-40B4-BE49-F238E27FC236}">
                <a16:creationId xmlns:a16="http://schemas.microsoft.com/office/drawing/2014/main" id="{713E2AF6-BE6D-1346-AFFF-EDBAA431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10" y="3967603"/>
            <a:ext cx="4441371" cy="29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#3 Thou shalt not use abbreviations.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8951696" y="1256839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727846" y="392213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05C212-A2A7-6E41-9771-15235B828B1B}"/>
              </a:ext>
            </a:extLst>
          </p:cNvPr>
          <p:cNvSpPr/>
          <p:nvPr/>
        </p:nvSpPr>
        <p:spPr>
          <a:xfrm rot="20926502">
            <a:off x="965664" y="1585970"/>
            <a:ext cx="13885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4912C-B774-194E-BC7C-EA5153753F82}"/>
              </a:ext>
            </a:extLst>
          </p:cNvPr>
          <p:cNvSpPr/>
          <p:nvPr/>
        </p:nvSpPr>
        <p:spPr>
          <a:xfrm rot="628925">
            <a:off x="9910497" y="1528127"/>
            <a:ext cx="1215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7EB0B-76FC-DC42-B620-25BFD2F7C18E}"/>
              </a:ext>
            </a:extLst>
          </p:cNvPr>
          <p:cNvSpPr/>
          <p:nvPr/>
        </p:nvSpPr>
        <p:spPr>
          <a:xfrm>
            <a:off x="3256697" y="4938090"/>
            <a:ext cx="2113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TSNUA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06D80EB-C2C0-4B4E-A90E-727223B562D5}"/>
              </a:ext>
            </a:extLst>
          </p:cNvPr>
          <p:cNvSpPr txBox="1">
            <a:spLocks/>
          </p:cNvSpPr>
          <p:nvPr/>
        </p:nvSpPr>
        <p:spPr>
          <a:xfrm>
            <a:off x="294553" y="2356207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rchitectural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ecision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ecord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merican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epository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eceipt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ccord </a:t>
            </a:r>
            <a:r>
              <a:rPr lang="en-US" sz="2000" dirty="0" err="1">
                <a:cs typeface="Arial" panose="020B0604020202020204" pitchFamily="34" charset="0"/>
              </a:rPr>
              <a:t>européen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relatif</a:t>
            </a:r>
            <a:r>
              <a:rPr lang="en-US" sz="2000" dirty="0">
                <a:cs typeface="Arial" panose="020B0604020202020204" pitchFamily="34" charset="0"/>
              </a:rPr>
              <a:t> au transport international des </a:t>
            </a:r>
            <a:r>
              <a:rPr lang="en-US" sz="2000" dirty="0" err="1">
                <a:cs typeface="Arial" panose="020B0604020202020204" pitchFamily="34" charset="0"/>
              </a:rPr>
              <a:t>marchandises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b="1" dirty="0">
                <a:cs typeface="Arial" panose="020B0604020202020204" pitchFamily="34" charset="0"/>
              </a:rPr>
              <a:t>D</a:t>
            </a:r>
            <a:r>
              <a:rPr lang="en-US" sz="2000" dirty="0">
                <a:cs typeface="Arial" panose="020B0604020202020204" pitchFamily="34" charset="0"/>
              </a:rPr>
              <a:t>angereuses par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dirty="0">
                <a:cs typeface="Arial" panose="020B0604020202020204" pitchFamily="34" charset="0"/>
              </a:rPr>
              <a:t>oute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805A06-20C9-BD40-AF49-3396676ED254}"/>
              </a:ext>
            </a:extLst>
          </p:cNvPr>
          <p:cNvSpPr txBox="1">
            <a:spLocks/>
          </p:cNvSpPr>
          <p:nvPr/>
        </p:nvSpPr>
        <p:spPr>
          <a:xfrm>
            <a:off x="7817679" y="2370469"/>
            <a:ext cx="4723555" cy="2637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bbreviation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hree-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etter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cronym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erm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oan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ext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ink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ds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T</a:t>
            </a:r>
            <a:r>
              <a:rPr lang="en-US" sz="2000" dirty="0">
                <a:cs typeface="Arial" panose="020B0604020202020204" pitchFamily="34" charset="0"/>
              </a:rPr>
              <a:t>he </a:t>
            </a:r>
            <a:r>
              <a:rPr lang="en-US" sz="2000" b="1" dirty="0">
                <a:cs typeface="Arial" panose="020B0604020202020204" pitchFamily="34" charset="0"/>
              </a:rPr>
              <a:t>L</a:t>
            </a:r>
            <a:r>
              <a:rPr lang="en-US" sz="2000" dirty="0">
                <a:cs typeface="Arial" panose="020B0604020202020204" pitchFamily="34" charset="0"/>
              </a:rPr>
              <a:t>ast </a:t>
            </a:r>
            <a:r>
              <a:rPr lang="en-US" sz="2000" b="1" dirty="0">
                <a:cs typeface="Arial" panose="020B0604020202020204" pitchFamily="34" charset="0"/>
              </a:rPr>
              <a:t>A</a:t>
            </a:r>
            <a:r>
              <a:rPr lang="en-US" sz="2000" dirty="0">
                <a:cs typeface="Arial" panose="020B0604020202020204" pitchFamily="34" charset="0"/>
              </a:rPr>
              <a:t>irbender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4B9F288-82F3-6F42-9348-56128CAFA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091" y="5732702"/>
            <a:ext cx="6779741" cy="98854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ime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ensitive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etworking with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nified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T</a:t>
            </a:r>
            <a:r>
              <a:rPr lang="en-US" dirty="0">
                <a:cs typeface="Arial" panose="020B0604020202020204" pitchFamily="34" charset="0"/>
              </a:rPr>
              <a:t>hou </a:t>
            </a:r>
            <a:r>
              <a:rPr lang="en-US" b="1" dirty="0">
                <a:cs typeface="Arial" panose="020B0604020202020204" pitchFamily="34" charset="0"/>
              </a:rPr>
              <a:t>S</a:t>
            </a:r>
            <a:r>
              <a:rPr lang="en-US" dirty="0">
                <a:cs typeface="Arial" panose="020B0604020202020204" pitchFamily="34" charset="0"/>
              </a:rPr>
              <a:t>halt </a:t>
            </a:r>
            <a:r>
              <a:rPr lang="en-US" b="1" dirty="0">
                <a:cs typeface="Arial" panose="020B0604020202020204" pitchFamily="34" charset="0"/>
              </a:rPr>
              <a:t>N</a:t>
            </a:r>
            <a:r>
              <a:rPr lang="en-US" dirty="0">
                <a:cs typeface="Arial" panose="020B0604020202020204" pitchFamily="34" charset="0"/>
              </a:rPr>
              <a:t>ot </a:t>
            </a:r>
            <a:r>
              <a:rPr lang="en-US" b="1" dirty="0">
                <a:cs typeface="Arial" panose="020B0604020202020204" pitchFamily="34" charset="0"/>
              </a:rPr>
              <a:t>U</a:t>
            </a:r>
            <a:r>
              <a:rPr lang="en-US" dirty="0">
                <a:cs typeface="Arial" panose="020B0604020202020204" pitchFamily="34" charset="0"/>
              </a:rPr>
              <a:t>se </a:t>
            </a:r>
            <a:r>
              <a:rPr lang="en-US" b="1" dirty="0">
                <a:cs typeface="Arial" panose="020B0604020202020204" pitchFamily="34" charset="0"/>
              </a:rPr>
              <a:t>A</a:t>
            </a:r>
            <a:r>
              <a:rPr lang="en-US" dirty="0">
                <a:cs typeface="Arial" panose="020B0604020202020204" pitchFamily="34" charset="0"/>
              </a:rPr>
              <a:t>bbreviations</a:t>
            </a:r>
          </a:p>
        </p:txBody>
      </p:sp>
      <p:pic>
        <p:nvPicPr>
          <p:cNvPr id="2050" name="Picture 2" descr="Avatar: The Last Airbender (season 2) - Wikipedia">
            <a:extLst>
              <a:ext uri="{FF2B5EF4-FFF2-40B4-BE49-F238E27FC236}">
                <a16:creationId xmlns:a16="http://schemas.microsoft.com/office/drawing/2014/main" id="{F068AF08-2428-F74A-ACC0-DBFF44170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9"/>
          <a:stretch/>
        </p:blipFill>
        <p:spPr bwMode="auto">
          <a:xfrm>
            <a:off x="7902532" y="2336450"/>
            <a:ext cx="3725420" cy="45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B7C5B-5C3C-D742-92E7-E2CAC23B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2" y="2460131"/>
            <a:ext cx="7389523" cy="2708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BE2966-2FE5-6D40-BBE6-D53651D98637}"/>
              </a:ext>
            </a:extLst>
          </p:cNvPr>
          <p:cNvSpPr/>
          <p:nvPr/>
        </p:nvSpPr>
        <p:spPr>
          <a:xfrm>
            <a:off x="5437847" y="1124305"/>
            <a:ext cx="1391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XNA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F57F4A8-AF58-454F-BB4C-022838519165}"/>
              </a:ext>
            </a:extLst>
          </p:cNvPr>
          <p:cNvSpPr txBox="1">
            <a:spLocks/>
          </p:cNvSpPr>
          <p:nvPr/>
        </p:nvSpPr>
        <p:spPr>
          <a:xfrm>
            <a:off x="4860975" y="1931340"/>
            <a:ext cx="3760572" cy="62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X</a:t>
            </a:r>
            <a:r>
              <a:rPr lang="en-US" sz="2000" dirty="0">
                <a:cs typeface="Arial" panose="020B0604020202020204" pitchFamily="34" charset="0"/>
              </a:rPr>
              <a:t>NA’s</a:t>
            </a:r>
            <a:r>
              <a:rPr lang="en-US" sz="2000" b="1" dirty="0">
                <a:cs typeface="Arial" panose="020B0604020202020204" pitchFamily="34" charset="0"/>
              </a:rPr>
              <a:t> N</a:t>
            </a:r>
            <a:r>
              <a:rPr lang="en-US" sz="2000" dirty="0">
                <a:cs typeface="Arial" panose="020B0604020202020204" pitchFamily="34" charset="0"/>
              </a:rPr>
              <a:t>ot </a:t>
            </a:r>
            <a:r>
              <a:rPr lang="en-US" sz="2000" b="1" dirty="0" err="1">
                <a:cs typeface="Arial" panose="020B0604020202020204" pitchFamily="34" charset="0"/>
              </a:rPr>
              <a:t>A</a:t>
            </a:r>
            <a:r>
              <a:rPr lang="en-US" sz="2000" dirty="0" err="1">
                <a:cs typeface="Arial" panose="020B0604020202020204" pitchFamily="34" charset="0"/>
              </a:rPr>
              <a:t>cronymed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8D4C7-361C-4001-AAFA-B71C547F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367" y="1818111"/>
            <a:ext cx="4000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Jobs Could I Do In Life Sciences? - career-advice.jobs.ac.uk">
            <a:extLst>
              <a:ext uri="{FF2B5EF4-FFF2-40B4-BE49-F238E27FC236}">
                <a16:creationId xmlns:a16="http://schemas.microsoft.com/office/drawing/2014/main" id="{0C171A91-2A56-497D-9BBA-32D64179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41" y="1433543"/>
            <a:ext cx="7540625" cy="50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671B2D7-1FA8-014A-AC2B-5AAA1901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Biology Throwback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A1C49-0120-7945-95C5-19077D476AE0}"/>
              </a:ext>
            </a:extLst>
          </p:cNvPr>
          <p:cNvSpPr/>
          <p:nvPr/>
        </p:nvSpPr>
        <p:spPr>
          <a:xfrm>
            <a:off x="949411" y="135135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E91DF-D094-A340-A35C-1FBB4E72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467" y="0"/>
            <a:ext cx="9531800" cy="44978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47CF7B-AB77-9046-96CD-665E3529D4AC}"/>
              </a:ext>
            </a:extLst>
          </p:cNvPr>
          <p:cNvGrpSpPr/>
          <p:nvPr/>
        </p:nvGrpSpPr>
        <p:grpSpPr>
          <a:xfrm>
            <a:off x="138970" y="3431506"/>
            <a:ext cx="11700369" cy="3523253"/>
            <a:chOff x="138970" y="3431506"/>
            <a:chExt cx="11700369" cy="3523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238ECF-C4B9-2340-A94D-D32B88C0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275" y="3788782"/>
              <a:ext cx="10787449" cy="28061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CD3CF3-C734-7941-B203-940E60898C6A}"/>
                </a:ext>
              </a:extLst>
            </p:cNvPr>
            <p:cNvSpPr/>
            <p:nvPr/>
          </p:nvSpPr>
          <p:spPr>
            <a:xfrm>
              <a:off x="138970" y="3431506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0782E1-F69F-9C41-B62C-5F81E021C2D5}"/>
                </a:ext>
              </a:extLst>
            </p:cNvPr>
            <p:cNvSpPr/>
            <p:nvPr/>
          </p:nvSpPr>
          <p:spPr>
            <a:xfrm>
              <a:off x="11140109" y="5385099"/>
              <a:ext cx="699230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3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Rule #4  Thou shalt use the code's primary human language.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D482D-8E53-5A47-A1AF-E27CD70C9C1F}"/>
              </a:ext>
            </a:extLst>
          </p:cNvPr>
          <p:cNvSpPr/>
          <p:nvPr/>
        </p:nvSpPr>
        <p:spPr>
          <a:xfrm rot="20612735">
            <a:off x="684350" y="1549112"/>
            <a:ext cx="31373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/>
              <a:t>Ciao </a:t>
            </a:r>
            <a:r>
              <a:rPr lang="en-GB" sz="4400" dirty="0" err="1"/>
              <a:t>mondo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98959-082B-A54A-951E-881010BD8B13}"/>
              </a:ext>
            </a:extLst>
          </p:cNvPr>
          <p:cNvSpPr/>
          <p:nvPr/>
        </p:nvSpPr>
        <p:spPr>
          <a:xfrm>
            <a:off x="4592884" y="1890583"/>
            <a:ext cx="3005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你好世界！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5ED47-CF0A-6841-8AE2-C2E288864073}"/>
              </a:ext>
            </a:extLst>
          </p:cNvPr>
          <p:cNvSpPr/>
          <p:nvPr/>
        </p:nvSpPr>
        <p:spPr>
          <a:xfrm rot="1955320">
            <a:off x="7556480" y="2287023"/>
            <a:ext cx="4698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/>
              <a:t>こんにちは世界！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257D1-2873-4B46-B7C7-E428D968A9B2}"/>
              </a:ext>
            </a:extLst>
          </p:cNvPr>
          <p:cNvSpPr/>
          <p:nvPr/>
        </p:nvSpPr>
        <p:spPr>
          <a:xfrm rot="21077308">
            <a:off x="530778" y="3331390"/>
            <a:ext cx="31993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4400" dirty="0" err="1"/>
              <a:t>Привет</a:t>
            </a:r>
            <a:r>
              <a:rPr lang="uk-UA" sz="4400" dirty="0"/>
              <a:t> мир!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302D9-03DC-304B-8A80-C40667713F7D}"/>
              </a:ext>
            </a:extLst>
          </p:cNvPr>
          <p:cNvSpPr/>
          <p:nvPr/>
        </p:nvSpPr>
        <p:spPr>
          <a:xfrm>
            <a:off x="3387943" y="4373737"/>
            <a:ext cx="29418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Olá</a:t>
            </a:r>
            <a:r>
              <a:rPr lang="en-GB" sz="4400" dirty="0"/>
              <a:t> Mundo!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08F48-3AF6-0D41-96BB-737048696B02}"/>
              </a:ext>
            </a:extLst>
          </p:cNvPr>
          <p:cNvSpPr/>
          <p:nvPr/>
        </p:nvSpPr>
        <p:spPr>
          <a:xfrm rot="837442">
            <a:off x="7796108" y="4642601"/>
            <a:ext cx="26084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400" dirty="0"/>
              <a:t>مرحبا بالعالم!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5E5779-DA1F-2A41-B87F-A1CBF259CC99}"/>
              </a:ext>
            </a:extLst>
          </p:cNvPr>
          <p:cNvSpPr/>
          <p:nvPr/>
        </p:nvSpPr>
        <p:spPr>
          <a:xfrm>
            <a:off x="639622" y="5737469"/>
            <a:ext cx="29816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dirty="0" err="1"/>
              <a:t>Hej</a:t>
            </a:r>
            <a:r>
              <a:rPr lang="en-GB" sz="4400" dirty="0"/>
              <a:t> </a:t>
            </a:r>
            <a:r>
              <a:rPr lang="en-GB" sz="4400" dirty="0" err="1"/>
              <a:t>världen</a:t>
            </a:r>
            <a:r>
              <a:rPr lang="en-GB" sz="4400" dirty="0"/>
              <a:t>!</a:t>
            </a:r>
            <a:endParaRPr lang="en-GB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85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E72-4C39-6B43-99E6-20C53D7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1721" cy="1082218"/>
          </a:xfrm>
        </p:spPr>
        <p:txBody>
          <a:bodyPr anchor="b">
            <a:normAutofit/>
          </a:bodyPr>
          <a:lstStyle/>
          <a:p>
            <a:r>
              <a:rPr lang="en-US" sz="4000" dirty="0"/>
              <a:t>Rule #5 Thou shalt not make up words.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D78AE-E256-0A45-9E8C-D4F10DD89C15}"/>
              </a:ext>
            </a:extLst>
          </p:cNvPr>
          <p:cNvSpPr/>
          <p:nvPr/>
        </p:nvSpPr>
        <p:spPr>
          <a:xfrm>
            <a:off x="9297686" y="1120530"/>
            <a:ext cx="2455523" cy="821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03AC2-6BDB-1540-8FEB-391C1B18B2D5}"/>
              </a:ext>
            </a:extLst>
          </p:cNvPr>
          <p:cNvSpPr/>
          <p:nvPr/>
        </p:nvSpPr>
        <p:spPr>
          <a:xfrm rot="5400000">
            <a:off x="9614375" y="3885063"/>
            <a:ext cx="4518736" cy="909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F9FA3-3962-2D4F-A30D-29E9E021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26" y="0"/>
            <a:ext cx="791034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0055B-3E61-5F46-9381-58FA8AEF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09" y="19156"/>
            <a:ext cx="794769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9374BA-6F65-0547-B54B-3E5173E2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192" y="38311"/>
            <a:ext cx="782133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F8FCEC-6F50-D845-B663-BC702A62E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957" y="-19157"/>
            <a:ext cx="8779774" cy="6838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A0C025-5EF9-454B-8EB2-C0F6C2ECA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153" y="-76625"/>
            <a:ext cx="7780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889</Words>
  <Application>Microsoft Office PowerPoint</Application>
  <PresentationFormat>Widescreen</PresentationFormat>
  <Paragraphs>188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Naming things is hard</vt:lpstr>
      <vt:lpstr>Naming things is hard</vt:lpstr>
      <vt:lpstr>PowerPoint Presentation</vt:lpstr>
      <vt:lpstr>Rule #1  Thou shalt be specific.</vt:lpstr>
      <vt:lpstr>Rule #2  Thou shalt not use unnecessary words.</vt:lpstr>
      <vt:lpstr>Rule #3 Thou shalt not use abbreviations.</vt:lpstr>
      <vt:lpstr>Biology Throwback</vt:lpstr>
      <vt:lpstr>Rule #4  Thou shalt use the code's primary human language.</vt:lpstr>
      <vt:lpstr>Rule #5 Thou shalt not make up words.</vt:lpstr>
      <vt:lpstr>Rule #6 Thou shalt not include type.</vt:lpstr>
      <vt:lpstr>Rule #7  Thou shalt only use non-obvious words if the meaning is obvious.</vt:lpstr>
      <vt:lpstr>Rule #8   Thou shalt prefer active voice.</vt:lpstr>
      <vt:lpstr>Rule #9   Thou shalt use consistent syntax.</vt:lpstr>
      <vt:lpstr>Rule #10   Thou shalt break these rules if necessary.</vt:lpstr>
      <vt:lpstr>Recap</vt:lpstr>
      <vt:lpstr>Recap of the Recap</vt:lpstr>
      <vt:lpstr>tl;dl;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#1  Thou shalt be specific.</dc:title>
  <dc:creator>Microsoft Office User</dc:creator>
  <cp:lastModifiedBy>Ollie Palmer</cp:lastModifiedBy>
  <cp:revision>40</cp:revision>
  <dcterms:created xsi:type="dcterms:W3CDTF">2021-03-27T14:49:32Z</dcterms:created>
  <dcterms:modified xsi:type="dcterms:W3CDTF">2021-03-29T13:16:24Z</dcterms:modified>
</cp:coreProperties>
</file>